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44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61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28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52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5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34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04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77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66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45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A659-F0C3-4FAB-8304-52E9427702BA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E384-1AE4-413C-8285-33591E8C6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90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RADYOTERAPİ SİMULASYONA GİRİŞ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Öğr.Gör.Uz.Dr.Huriye</a:t>
            </a:r>
            <a:r>
              <a:rPr lang="tr-TR" dirty="0" smtClean="0"/>
              <a:t> </a:t>
            </a:r>
            <a:r>
              <a:rPr lang="tr-TR" smtClean="0"/>
              <a:t>Şenay Kızıltan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7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DRR (Dijital </a:t>
            </a:r>
            <a:r>
              <a:rPr lang="tr-TR" dirty="0" err="1" smtClean="0"/>
              <a:t>reconstrictive</a:t>
            </a:r>
            <a:r>
              <a:rPr lang="tr-TR" dirty="0" smtClean="0"/>
              <a:t> </a:t>
            </a:r>
            <a:r>
              <a:rPr lang="tr-TR" dirty="0" err="1" smtClean="0"/>
              <a:t>radiography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Planlama aşamasında CT kesitlerinden dijital olarak oluşturulan yeni DRR görüntüleri daha sonra tedavi aşamasında portal görüntü ile </a:t>
            </a:r>
            <a:r>
              <a:rPr lang="tr-TR" dirty="0" err="1" smtClean="0"/>
              <a:t>akseleratör</a:t>
            </a:r>
            <a:r>
              <a:rPr lang="tr-TR" dirty="0" smtClean="0"/>
              <a:t> tarafınca alınarak hastaya uygulanır</a:t>
            </a:r>
          </a:p>
          <a:p>
            <a:r>
              <a:rPr lang="tr-TR" dirty="0" smtClean="0"/>
              <a:t>Portal görüntü ile DRR görüntü aynı pozisyona getirildiğinde hasta pozisyonu uygun bir şekilde ayarlanmış olur</a:t>
            </a:r>
            <a:r>
              <a:rPr lang="en-US" dirty="0" smtClean="0"/>
              <a:t>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586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Prostat planlamasında </a:t>
            </a:r>
            <a:r>
              <a:rPr lang="tr-TR" dirty="0" err="1" smtClean="0"/>
              <a:t>fidusial</a:t>
            </a:r>
            <a:r>
              <a:rPr lang="tr-TR" dirty="0" smtClean="0"/>
              <a:t> </a:t>
            </a:r>
            <a:r>
              <a:rPr lang="tr-TR" dirty="0" err="1" smtClean="0"/>
              <a:t>markerlar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8840"/>
            <a:ext cx="5715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Görüntülerin </a:t>
            </a:r>
            <a:r>
              <a:rPr lang="tr-TR" dirty="0" err="1"/>
              <a:t>m</a:t>
            </a:r>
            <a:r>
              <a:rPr lang="tr-TR" dirty="0" err="1" smtClean="0"/>
              <a:t>atch</a:t>
            </a:r>
            <a:r>
              <a:rPr lang="tr-TR" dirty="0" smtClean="0"/>
              <a:t> ve kaydırma işlemi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268759"/>
            <a:ext cx="5105609" cy="527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400175"/>
            <a:ext cx="6315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2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Konvensional</a:t>
            </a:r>
            <a:r>
              <a:rPr lang="tr-TR" dirty="0" smtClean="0"/>
              <a:t> ve </a:t>
            </a:r>
            <a:r>
              <a:rPr lang="tr-TR" dirty="0" err="1" smtClean="0"/>
              <a:t>cone</a:t>
            </a:r>
            <a:r>
              <a:rPr lang="tr-TR" dirty="0" smtClean="0"/>
              <a:t> </a:t>
            </a:r>
            <a:r>
              <a:rPr lang="tr-TR" dirty="0" err="1" smtClean="0"/>
              <a:t>beam</a:t>
            </a:r>
            <a:r>
              <a:rPr lang="tr-TR" dirty="0" smtClean="0"/>
              <a:t> CT karşılaştırma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/>
              <a:t>K</a:t>
            </a:r>
            <a:r>
              <a:rPr lang="en-US" dirty="0" err="1" smtClean="0"/>
              <a:t>onven</a:t>
            </a:r>
            <a:r>
              <a:rPr lang="tr-TR" dirty="0" smtClean="0"/>
              <a:t>s</a:t>
            </a:r>
            <a:r>
              <a:rPr lang="en-US" dirty="0" err="1" smtClean="0"/>
              <a:t>ional</a:t>
            </a:r>
            <a:r>
              <a:rPr lang="en-US" dirty="0" smtClean="0"/>
              <a:t> CT</a:t>
            </a:r>
          </a:p>
          <a:p>
            <a:r>
              <a:rPr lang="en-US" dirty="0" smtClean="0"/>
              <a:t>- ‘Fan’ beam</a:t>
            </a:r>
          </a:p>
          <a:p>
            <a:r>
              <a:rPr lang="en-US" dirty="0" smtClean="0"/>
              <a:t>- 1D detector</a:t>
            </a:r>
          </a:p>
          <a:p>
            <a:r>
              <a:rPr lang="en-US" dirty="0" smtClean="0"/>
              <a:t>- 1 rot</a:t>
            </a:r>
            <a:r>
              <a:rPr lang="tr-TR" dirty="0" err="1" smtClean="0"/>
              <a:t>asy</a:t>
            </a:r>
            <a:r>
              <a:rPr lang="en-US" dirty="0" smtClean="0"/>
              <a:t>on = 1 </a:t>
            </a:r>
            <a:r>
              <a:rPr lang="tr-TR" dirty="0" smtClean="0"/>
              <a:t>kesit (</a:t>
            </a:r>
            <a:r>
              <a:rPr lang="tr-TR" dirty="0" err="1" smtClean="0"/>
              <a:t>slice</a:t>
            </a:r>
            <a:r>
              <a:rPr lang="tr-T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Cone-beam CT </a:t>
            </a:r>
          </a:p>
          <a:p>
            <a:r>
              <a:rPr lang="en-US" dirty="0" smtClean="0"/>
              <a:t>- ‘Cone’ beam </a:t>
            </a:r>
          </a:p>
          <a:p>
            <a:r>
              <a:rPr lang="en-US" dirty="0" smtClean="0"/>
              <a:t>- 2D </a:t>
            </a:r>
            <a:r>
              <a:rPr lang="en-US" dirty="0" err="1" smtClean="0"/>
              <a:t>dete</a:t>
            </a:r>
            <a:r>
              <a:rPr lang="tr-TR" dirty="0" smtClean="0"/>
              <a:t>k</a:t>
            </a:r>
            <a:r>
              <a:rPr lang="en-US" dirty="0" smtClean="0"/>
              <a:t>tor</a:t>
            </a:r>
          </a:p>
          <a:p>
            <a:r>
              <a:rPr lang="en-US" dirty="0" smtClean="0"/>
              <a:t>- 1 </a:t>
            </a:r>
            <a:r>
              <a:rPr lang="en-US" dirty="0" err="1" smtClean="0"/>
              <a:t>rota</a:t>
            </a:r>
            <a:r>
              <a:rPr lang="tr-TR" dirty="0" err="1" smtClean="0"/>
              <a:t>sy</a:t>
            </a:r>
            <a:r>
              <a:rPr lang="en-US" dirty="0" smtClean="0"/>
              <a:t>on = volume (</a:t>
            </a:r>
            <a:r>
              <a:rPr lang="tr-TR" dirty="0" smtClean="0"/>
              <a:t>birçok kesit)</a:t>
            </a:r>
            <a:r>
              <a:rPr lang="en-US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423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30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CT planlamaya 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CT görüntüleri  üzerinde çalışılarak yeni görüntüler oluşturulur</a:t>
            </a:r>
          </a:p>
          <a:p>
            <a:r>
              <a:rPr lang="tr-TR" dirty="0" smtClean="0"/>
              <a:t>Radyoterapi  uygulanmadan önce </a:t>
            </a:r>
            <a:r>
              <a:rPr lang="tr-TR" dirty="0" err="1" smtClean="0"/>
              <a:t>dozimetre</a:t>
            </a:r>
            <a:r>
              <a:rPr lang="tr-TR" dirty="0" smtClean="0"/>
              <a:t> planlaması yapılmalı</a:t>
            </a:r>
          </a:p>
          <a:p>
            <a:r>
              <a:rPr lang="tr-TR" dirty="0" smtClean="0"/>
              <a:t>Planlama X-ışınları </a:t>
            </a:r>
            <a:r>
              <a:rPr lang="tr-TR" dirty="0" err="1" smtClean="0"/>
              <a:t>volumetrik</a:t>
            </a:r>
            <a:r>
              <a:rPr lang="tr-TR" dirty="0" smtClean="0"/>
              <a:t> analizleri ile yapılır</a:t>
            </a:r>
          </a:p>
          <a:p>
            <a:r>
              <a:rPr lang="tr-TR" dirty="0" smtClean="0"/>
              <a:t>Radyoterapi alanı dışardan işaretlenir</a:t>
            </a:r>
          </a:p>
          <a:p>
            <a:r>
              <a:rPr lang="tr-TR" dirty="0" err="1" smtClean="0"/>
              <a:t>Fidusier</a:t>
            </a:r>
            <a:r>
              <a:rPr lang="tr-TR" dirty="0" smtClean="0"/>
              <a:t> </a:t>
            </a:r>
            <a:r>
              <a:rPr lang="tr-TR" dirty="0" err="1" smtClean="0"/>
              <a:t>markerlar</a:t>
            </a:r>
            <a:r>
              <a:rPr lang="tr-TR" dirty="0" smtClean="0"/>
              <a:t> hastanın dışından </a:t>
            </a:r>
            <a:r>
              <a:rPr lang="tr-TR" dirty="0" err="1" smtClean="0"/>
              <a:t>eksternal</a:t>
            </a:r>
            <a:r>
              <a:rPr lang="tr-TR" dirty="0" smtClean="0"/>
              <a:t> referans noktaları olarak yerleştirilir</a:t>
            </a:r>
          </a:p>
          <a:p>
            <a:r>
              <a:rPr lang="tr-TR" dirty="0" smtClean="0"/>
              <a:t>Böylece ön bir hazırlık yapılır</a:t>
            </a:r>
          </a:p>
        </p:txBody>
      </p:sp>
    </p:spTree>
    <p:extLst>
      <p:ext uri="{BB962C8B-B14F-4D97-AF65-F5344CB8AC3E}">
        <p14:creationId xmlns:p14="http://schemas.microsoft.com/office/powerpoint/2010/main" val="346038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Konvansiyonel </a:t>
            </a:r>
            <a:r>
              <a:rPr lang="tr-TR" dirty="0" err="1" smtClean="0"/>
              <a:t>simulator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27" y="1600200"/>
            <a:ext cx="59909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1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Konvansiyonel </a:t>
            </a:r>
            <a:r>
              <a:rPr lang="tr-TR" dirty="0" err="1" smtClean="0"/>
              <a:t>simulasyola</a:t>
            </a:r>
            <a:r>
              <a:rPr lang="tr-TR" dirty="0" smtClean="0"/>
              <a:t> görüntü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35" y="1600200"/>
            <a:ext cx="40901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69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CT </a:t>
            </a:r>
            <a:r>
              <a:rPr lang="tr-TR" dirty="0" err="1" smtClean="0"/>
              <a:t>simulasyon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Geniş portal açılış</a:t>
            </a:r>
          </a:p>
          <a:p>
            <a:r>
              <a:rPr lang="tr-TR" dirty="0" smtClean="0"/>
              <a:t>Lazer sistemi</a:t>
            </a:r>
          </a:p>
          <a:p>
            <a:r>
              <a:rPr lang="tr-TR" dirty="0" smtClean="0"/>
              <a:t>Masa hareketi</a:t>
            </a:r>
          </a:p>
          <a:p>
            <a:r>
              <a:rPr lang="tr-TR" dirty="0"/>
              <a:t>H</a:t>
            </a:r>
            <a:r>
              <a:rPr lang="tr-TR" dirty="0" smtClean="0"/>
              <a:t>ızlı tarama</a:t>
            </a:r>
          </a:p>
          <a:p>
            <a:r>
              <a:rPr lang="tr-TR" dirty="0"/>
              <a:t>K</a:t>
            </a:r>
            <a:r>
              <a:rPr lang="tr-TR" dirty="0" smtClean="0"/>
              <a:t>esit kalınlığı ayarlama</a:t>
            </a:r>
          </a:p>
          <a:p>
            <a:r>
              <a:rPr lang="tr-TR" dirty="0" smtClean="0"/>
              <a:t>CT sayısı ölçümü</a:t>
            </a:r>
          </a:p>
          <a:p>
            <a:r>
              <a:rPr lang="tr-TR" dirty="0" smtClean="0"/>
              <a:t>Farklı düzlemlerde kesim yapma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985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Simulatorlerde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 smtClean="0"/>
              <a:t>Gantry:</a:t>
            </a:r>
          </a:p>
          <a:p>
            <a:pPr lvl="1"/>
            <a:r>
              <a:rPr lang="en-US" altLang="tr-TR" dirty="0" smtClean="0"/>
              <a:t>Gantry </a:t>
            </a:r>
            <a:r>
              <a:rPr lang="tr-TR" altLang="tr-TR" dirty="0" smtClean="0"/>
              <a:t>kolu</a:t>
            </a:r>
            <a:endParaRPr lang="en-US" altLang="tr-TR" dirty="0" smtClean="0"/>
          </a:p>
          <a:p>
            <a:pPr lvl="1"/>
            <a:r>
              <a:rPr lang="en-US" altLang="tr-TR" dirty="0" smtClean="0"/>
              <a:t>Gantry </a:t>
            </a:r>
            <a:r>
              <a:rPr lang="tr-TR" altLang="tr-TR" dirty="0" smtClean="0"/>
              <a:t>kafası</a:t>
            </a:r>
            <a:endParaRPr lang="en-US" altLang="tr-TR" dirty="0" smtClean="0"/>
          </a:p>
          <a:p>
            <a:pPr lvl="1"/>
            <a:r>
              <a:rPr lang="en-US" altLang="tr-TR" dirty="0" smtClean="0"/>
              <a:t>Image intensifier</a:t>
            </a:r>
            <a:r>
              <a:rPr lang="tr-TR" altLang="tr-TR" dirty="0" smtClean="0"/>
              <a:t>(Görüntü yoğunlaştırıcı)</a:t>
            </a:r>
            <a:r>
              <a:rPr lang="en-US" altLang="tr-TR" dirty="0" smtClean="0"/>
              <a:t>/film holder</a:t>
            </a:r>
          </a:p>
          <a:p>
            <a:r>
              <a:rPr lang="en-US" altLang="tr-TR" dirty="0" smtClean="0"/>
              <a:t>Treatment Couch</a:t>
            </a:r>
            <a:r>
              <a:rPr lang="tr-TR" altLang="tr-TR" dirty="0" smtClean="0"/>
              <a:t> (Tedavi masası)</a:t>
            </a:r>
            <a:endParaRPr lang="en-US" altLang="tr-TR" dirty="0" smtClean="0"/>
          </a:p>
          <a:p>
            <a:pPr marL="0" indent="0">
              <a:buNone/>
            </a:pPr>
            <a:endParaRPr lang="en-US" alt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779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Kollimator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 err="1" smtClean="0"/>
              <a:t>Gantry</a:t>
            </a:r>
            <a:r>
              <a:rPr lang="tr-TR" altLang="tr-TR" dirty="0" smtClean="0"/>
              <a:t> başının en son kısmıdır</a:t>
            </a:r>
            <a:endParaRPr lang="en-US" altLang="tr-TR" dirty="0" smtClean="0"/>
          </a:p>
          <a:p>
            <a:r>
              <a:rPr lang="tr-TR" altLang="tr-TR" dirty="0" smtClean="0"/>
              <a:t>X-ışını </a:t>
            </a:r>
            <a:r>
              <a:rPr lang="tr-TR" altLang="tr-TR" dirty="0" err="1" smtClean="0"/>
              <a:t>tübünü</a:t>
            </a:r>
            <a:r>
              <a:rPr lang="tr-TR" altLang="tr-TR" dirty="0" smtClean="0"/>
              <a:t> içerir</a:t>
            </a:r>
          </a:p>
          <a:p>
            <a:r>
              <a:rPr lang="tr-TR" altLang="tr-TR" dirty="0" smtClean="0"/>
              <a:t>Alan etrafını çevreleyen çizgileri </a:t>
            </a:r>
          </a:p>
          <a:p>
            <a:r>
              <a:rPr lang="tr-TR" altLang="tr-TR" dirty="0" smtClean="0"/>
              <a:t>Işıklı alan göstericisini</a:t>
            </a:r>
          </a:p>
          <a:p>
            <a:r>
              <a:rPr lang="tr-TR" altLang="tr-TR" dirty="0" smtClean="0"/>
              <a:t>Işınları sınırlayan koruyucu </a:t>
            </a:r>
            <a:r>
              <a:rPr lang="tr-TR" altLang="tr-TR" dirty="0" err="1" smtClean="0"/>
              <a:t>diafragmları</a:t>
            </a:r>
            <a:endParaRPr lang="tr-TR" altLang="tr-TR" dirty="0" smtClean="0"/>
          </a:p>
          <a:p>
            <a:r>
              <a:rPr lang="tr-TR" altLang="tr-TR" dirty="0" smtClean="0"/>
              <a:t>Korumaları taşıyan bir taşıyıcı aksesuarı içerir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381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Işıklı SSD gösterici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3367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56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Cone</a:t>
            </a:r>
            <a:r>
              <a:rPr lang="tr-TR" dirty="0" smtClean="0"/>
              <a:t> </a:t>
            </a:r>
            <a:r>
              <a:rPr lang="tr-TR" dirty="0" err="1" smtClean="0"/>
              <a:t>beam</a:t>
            </a:r>
            <a:r>
              <a:rPr lang="tr-TR" dirty="0" smtClean="0"/>
              <a:t> </a:t>
            </a:r>
            <a:r>
              <a:rPr lang="tr-TR" dirty="0" err="1" smtClean="0"/>
              <a:t>simulasyon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34481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86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230</Words>
  <Application>Microsoft Office PowerPoint</Application>
  <PresentationFormat>Ekran Gösterisi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RADYOTERAPİ SİMULASYONA GİRİŞ</vt:lpstr>
      <vt:lpstr>CT planlamaya giriş</vt:lpstr>
      <vt:lpstr>Konvansiyonel simulator</vt:lpstr>
      <vt:lpstr>Konvansiyonel simulasyola görüntü</vt:lpstr>
      <vt:lpstr>CT simulasyon</vt:lpstr>
      <vt:lpstr>Simulatorlerde</vt:lpstr>
      <vt:lpstr>Kollimator</vt:lpstr>
      <vt:lpstr>Işıklı SSD gösterici</vt:lpstr>
      <vt:lpstr>Cone beam simulasyon</vt:lpstr>
      <vt:lpstr>DRR (Dijital reconstrictive radiography)</vt:lpstr>
      <vt:lpstr>Prostat planlamasında fidusial markerlar</vt:lpstr>
      <vt:lpstr>Görüntülerin match ve kaydırma işlemi</vt:lpstr>
      <vt:lpstr>PowerPoint Sunusu</vt:lpstr>
      <vt:lpstr>Konvensional ve cone beam CT karşılaştırma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hşyk</dc:creator>
  <cp:lastModifiedBy>M-S-K-H-S-K</cp:lastModifiedBy>
  <cp:revision>19</cp:revision>
  <dcterms:created xsi:type="dcterms:W3CDTF">2013-11-07T01:27:41Z</dcterms:created>
  <dcterms:modified xsi:type="dcterms:W3CDTF">2014-08-24T14:20:36Z</dcterms:modified>
</cp:coreProperties>
</file>